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60" r:id="rId7"/>
    <p:sldId id="273" r:id="rId8"/>
    <p:sldId id="268" r:id="rId9"/>
    <p:sldId id="271" r:id="rId10"/>
    <p:sldId id="269" r:id="rId11"/>
    <p:sldId id="275" r:id="rId12"/>
    <p:sldId id="277" r:id="rId13"/>
    <p:sldId id="272" r:id="rId14"/>
    <p:sldId id="276" r:id="rId15"/>
    <p:sldId id="274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92" autoAdjust="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22.06.2022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61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2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3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22.06.2022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22.06.2022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22.06.2022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053366"/>
            <a:ext cx="7513028" cy="13102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r>
              <a:rPr lang="ru-RU" sz="31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КОМПЬЮТЕРНОЕ МОДЕЛИРОВАНИЕ ПРОЧНОСТНЫХ СВОЙСТВ КЕРАМИЧЕСКИХ БИОКОМПОЗИТНЫХ МАТЕРИАЛОВ</a:t>
            </a:r>
            <a:endParaRPr lang="ru-RU" sz="31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89" y="3542127"/>
            <a:ext cx="7612546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по результатам выполнения выпускной-квалификационной работы</a:t>
            </a:r>
          </a:p>
          <a:p>
            <a:pPr algn="l" fontAlgn="base"/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89" y="4673847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0A18F-7FEC-4B1C-8CEE-17913FAF575F}"/>
              </a:ext>
            </a:extLst>
          </p:cNvPr>
          <p:cNvSpPr txBox="1"/>
          <p:nvPr/>
        </p:nvSpPr>
        <p:spPr>
          <a:xfrm>
            <a:off x="409789" y="5001563"/>
            <a:ext cx="4450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Консультант</a:t>
            </a:r>
            <a:r>
              <a:rPr lang="en-US" sz="1350" dirty="0"/>
              <a:t>:</a:t>
            </a:r>
            <a:r>
              <a:rPr lang="ru-RU" sz="1350" dirty="0"/>
              <a:t> А.Е. Резванова, </a:t>
            </a:r>
            <a:r>
              <a:rPr lang="ru-RU" sz="1350" dirty="0" err="1"/>
              <a:t>м.н.с</a:t>
            </a:r>
            <a:r>
              <a:rPr lang="ru-RU" sz="1350" dirty="0"/>
              <a:t>.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37607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539978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сжатии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2BEB0-04D1-472A-8418-8747A2EB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010"/>
            <a:ext cx="9144000" cy="32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55118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539978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растяжении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50659-6E27-4FDC-859D-AD4821EA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46"/>
            <a:ext cx="9144000" cy="31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5" y="577429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466269" y="5559189"/>
            <a:ext cx="820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Графики зависимости силы реакции от смещения(слева 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ru-RU" sz="1650" dirty="0"/>
              <a:t> сжатие, справа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</a:t>
            </a:r>
            <a:r>
              <a:rPr lang="ru-RU" sz="1650" dirty="0"/>
              <a:t>растяжение)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3045CA-4258-4257-8CDC-698550263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2" y="1472613"/>
            <a:ext cx="3580002" cy="40914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3AEE8A-7E85-483A-80A2-F7E35496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7" y="1472613"/>
            <a:ext cx="3580002" cy="40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Эпюра давления в образце при сжатии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883265"/>
            <a:ext cx="2601281" cy="29911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8DAC7-2EE6-44CC-B674-1891C36A0894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Эпюра давления в образце при растяжении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370E3B-B38F-4442-BA6F-3E83D41A2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2" y="1928386"/>
            <a:ext cx="2601281" cy="2988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B55B8D-F16A-4AEA-B51D-61D4836A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92" y="1934352"/>
            <a:ext cx="2601281" cy="29921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7C7A84-3C72-4B2E-85CC-E9F2D784B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1" y="1943556"/>
            <a:ext cx="2601281" cy="298295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31518-646A-4C58-A189-327AFC49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1" y="1940319"/>
            <a:ext cx="2601282" cy="29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374" y="27360"/>
            <a:ext cx="7192599" cy="52584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15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C276F4D-276D-40E5-9B31-676AEA37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82309"/>
              </p:ext>
            </p:extLst>
          </p:nvPr>
        </p:nvGraphicFramePr>
        <p:xfrm>
          <a:off x="513127" y="665896"/>
          <a:ext cx="8109760" cy="539819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195052">
                  <a:extLst>
                    <a:ext uri="{9D8B030D-6E8A-4147-A177-3AD203B41FA5}">
                      <a16:colId xmlns:a16="http://schemas.microsoft.com/office/drawing/2014/main" val="1333983108"/>
                    </a:ext>
                  </a:extLst>
                </a:gridCol>
                <a:gridCol w="2011489">
                  <a:extLst>
                    <a:ext uri="{9D8B030D-6E8A-4147-A177-3AD203B41FA5}">
                      <a16:colId xmlns:a16="http://schemas.microsoft.com/office/drawing/2014/main" val="3554033660"/>
                    </a:ext>
                  </a:extLst>
                </a:gridCol>
                <a:gridCol w="1937673">
                  <a:extLst>
                    <a:ext uri="{9D8B030D-6E8A-4147-A177-3AD203B41FA5}">
                      <a16:colId xmlns:a16="http://schemas.microsoft.com/office/drawing/2014/main" val="2996512213"/>
                    </a:ext>
                  </a:extLst>
                </a:gridCol>
                <a:gridCol w="1965546">
                  <a:extLst>
                    <a:ext uri="{9D8B030D-6E8A-4147-A177-3AD203B41FA5}">
                      <a16:colId xmlns:a16="http://schemas.microsoft.com/office/drawing/2014/main" val="1949900318"/>
                    </a:ext>
                  </a:extLst>
                </a:gridCol>
              </a:tblGrid>
              <a:tr h="423248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Описание образца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Пористость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Прочность на сжатие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 dirty="0">
                          <a:effectLst/>
                        </a:rPr>
                        <a:t>Прочность на растяжение</a:t>
                      </a:r>
                      <a:endParaRPr lang="ru-RU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229126720"/>
                  </a:ext>
                </a:extLst>
              </a:tr>
              <a:tr h="656837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ГА, полученный методом осаждения спечённый при 800°C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44.0 ± 0.6%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75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3925615517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27.5%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4217469235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Коммерческий ГА, спечённый при температуре 1000°C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40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049494983"/>
                  </a:ext>
                </a:extLst>
              </a:tr>
              <a:tr h="52905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Коммерческий ГА, спечённый при температуре больше 1000°C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0%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80</a:t>
                      </a:r>
                      <a:r>
                        <a:rPr lang="ru-RU" sz="1200" b="1" dirty="0">
                          <a:effectLst/>
                        </a:rPr>
                        <a:t>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18032294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Каркас из ГА с микропорами диаметром 5.96 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50 ± 0.35%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110 ± 18.5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21.8 ± 2.3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07026665"/>
                  </a:ext>
                </a:extLst>
              </a:tr>
              <a:tr h="39350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Каркас из ГА с микропорами диаметром 16.2 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50 ± 0.35%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70.9 ± 8.8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18.6 ± 2.5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597784247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Синтезированный ГА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0%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81824658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Кортикальная кость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15% </a:t>
                      </a:r>
                      <a:r>
                        <a:rPr lang="en-US" sz="1200" b="1">
                          <a:effectLst/>
                        </a:rPr>
                        <a:t>– </a:t>
                      </a:r>
                      <a:r>
                        <a:rPr lang="ru-RU" sz="1200" b="1">
                          <a:effectLst/>
                        </a:rPr>
                        <a:t>31%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88.3–163.8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88.9 – 113.8 </a:t>
                      </a:r>
                      <a:r>
                        <a:rPr lang="ru-RU" sz="1200" b="1" dirty="0">
                          <a:effectLst/>
                        </a:rPr>
                        <a:t>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974579559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Дентин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2.05%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250–350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51.7 МПа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690742987"/>
                  </a:ext>
                </a:extLst>
              </a:tr>
              <a:tr h="15217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Эмаль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1.95%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95–370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10.3 МПа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804759373"/>
                  </a:ext>
                </a:extLst>
              </a:tr>
              <a:tr h="225683">
                <a:tc rowSpan="4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</a:rPr>
                        <a:t>COMSOL</a:t>
                      </a:r>
                      <a:r>
                        <a:rPr lang="ru-RU" sz="1200" dirty="0">
                          <a:effectLst/>
                        </a:rPr>
                        <a:t> (образец керамики из ГА)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5.8%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117.9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95.8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850347219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11.2%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74.6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59.4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2073421451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18.2%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63.8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53.5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1027952169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26.5%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36.7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30.8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37062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16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17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/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вектор узловых сил и моментов;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вектор узловых перемещений;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матрица жёсткости элемента.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1291</TotalTime>
  <Words>1672</Words>
  <Application>Microsoft Office PowerPoint</Application>
  <PresentationFormat>Экран (4:3)</PresentationFormat>
  <Paragraphs>195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Cambria Math</vt:lpstr>
      <vt:lpstr>Times New Roman</vt:lpstr>
      <vt:lpstr>Wingdings 2</vt:lpstr>
      <vt:lpstr>Ретро</vt:lpstr>
      <vt:lpstr>     КОМПЬЮТЕРНОЕ МОДЕЛИРОВАНИЕ ПРОЧНОСТНЫХ СВОЙСТВ КЕРАМИЧЕСКИХ БИОКОМПОЗИТНЫХ МАТЕРИАЛОВ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Математическая модель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Результаты работы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110</cp:revision>
  <dcterms:created xsi:type="dcterms:W3CDTF">2020-12-15T10:38:18Z</dcterms:created>
  <dcterms:modified xsi:type="dcterms:W3CDTF">2022-06-22T07:55:48Z</dcterms:modified>
</cp:coreProperties>
</file>